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0" r:id="rId3"/>
    <p:sldId id="261" r:id="rId4"/>
    <p:sldId id="262" r:id="rId5"/>
    <p:sldId id="263" r:id="rId6"/>
    <p:sldId id="279" r:id="rId7"/>
    <p:sldId id="257" r:id="rId8"/>
    <p:sldId id="259" r:id="rId9"/>
    <p:sldId id="258" r:id="rId10"/>
    <p:sldId id="280"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B27E57-DFD8-47F3-BF19-F548E062E6CE}" type="datetimeFigureOut">
              <a:rPr lang="en-GB" smtClean="0"/>
              <a:t>15/05/2023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26F737-E2CE-455F-A0A0-4E9F4561AAA2}" type="slidenum">
              <a:rPr lang="en-GB" smtClean="0"/>
              <a:t>‹#›</a:t>
            </a:fld>
            <a:endParaRPr lang="en-GB"/>
          </a:p>
        </p:txBody>
      </p:sp>
    </p:spTree>
    <p:extLst>
      <p:ext uri="{BB962C8B-B14F-4D97-AF65-F5344CB8AC3E}">
        <p14:creationId xmlns:p14="http://schemas.microsoft.com/office/powerpoint/2010/main" val="104687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7B0A8B3-C442-45AD-94BB-FEF2DA07CFF6}"/>
              </a:ext>
            </a:extLst>
          </p:cNvPr>
          <p:cNvSpPr>
            <a:spLocks noGrp="1" noChangeArrowheads="1"/>
          </p:cNvSpPr>
          <p:nvPr>
            <p:ph type="sldNum" sz="quarter" idx="5"/>
          </p:nvPr>
        </p:nvSpPr>
        <p:spPr>
          <a:ln/>
        </p:spPr>
        <p:txBody>
          <a:bodyPr/>
          <a:lstStyle/>
          <a:p>
            <a:fld id="{2D90DF3C-69B5-478E-B899-C853434C258F}" type="slidenum">
              <a:rPr lang="en-US" altLang="tr-TR"/>
              <a:pPr/>
              <a:t>6</a:t>
            </a:fld>
            <a:endParaRPr lang="en-US" altLang="tr-TR"/>
          </a:p>
        </p:txBody>
      </p:sp>
      <p:sp>
        <p:nvSpPr>
          <p:cNvPr id="30722" name="Rectangle 2">
            <a:extLst>
              <a:ext uri="{FF2B5EF4-FFF2-40B4-BE49-F238E27FC236}">
                <a16:creationId xmlns:a16="http://schemas.microsoft.com/office/drawing/2014/main" id="{98151F8D-358F-4369-B0E4-FD0F43BF2B7F}"/>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24948D04-9CA7-4A59-B1DB-6A79D8498F1C}"/>
              </a:ext>
            </a:extLst>
          </p:cNvPr>
          <p:cNvSpPr>
            <a:spLocks noGrp="1" noChangeArrowheads="1"/>
          </p:cNvSpPr>
          <p:nvPr>
            <p:ph type="body" idx="1"/>
          </p:nvPr>
        </p:nvSpPr>
        <p:spPr>
          <a:xfrm>
            <a:off x="914400" y="4343400"/>
            <a:ext cx="5029200" cy="4102100"/>
          </a:xfrm>
        </p:spPr>
        <p:txBody>
          <a:bodyPr/>
          <a:lstStyle/>
          <a:p>
            <a:r>
              <a:rPr lang="en-US" altLang="tr-TR"/>
              <a:t>All three sisters published novels in 1847. WH and AG together in set.</a:t>
            </a:r>
          </a:p>
          <a:p>
            <a:r>
              <a:rPr lang="en-US" altLang="tr-TR"/>
              <a:t>Charlotte's: "The Professor" was rejected for publication at that time. But Jane Eyre was published shortly thereafter in same year.</a:t>
            </a:r>
          </a:p>
          <a:p>
            <a:endParaRPr lang="en-US" altLang="tr-TR"/>
          </a:p>
          <a:p>
            <a:r>
              <a:rPr lang="en-US" altLang="tr-TR"/>
              <a:t>male pseudonyms: Currer, Ellis, and Acton Bell</a:t>
            </a:r>
          </a:p>
          <a:p>
            <a:endParaRPr lang="en-US" altLang="tr-TR"/>
          </a:p>
          <a:p>
            <a:r>
              <a:rPr lang="en-US" altLang="tr-TR"/>
              <a:t>Wuthering Heights--Emily's only novel</a:t>
            </a:r>
          </a:p>
          <a:p>
            <a:r>
              <a:rPr lang="en-US" altLang="tr-TR"/>
              <a:t>Anne:  Agnes Grey - a governess’s life; The Tenant of Wildfell Hall a girl’s marriage to a rake.</a:t>
            </a:r>
          </a:p>
          <a:p>
            <a:endParaRPr lang="en-US" altLang="tr-TR"/>
          </a:p>
          <a:p>
            <a:r>
              <a:rPr lang="en-US" altLang="tr-TR"/>
              <a:t>Charlotte published the most: Shirley, Villette, The Professor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15BB-0BEA-4DC7-ACC6-FFBA7D4625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BBB4DE1-F054-413B-8771-C04D02FAF6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115F0EF-38B0-4477-B286-96018C2C0852}"/>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5" name="Footer Placeholder 4">
            <a:extLst>
              <a:ext uri="{FF2B5EF4-FFF2-40B4-BE49-F238E27FC236}">
                <a16:creationId xmlns:a16="http://schemas.microsoft.com/office/drawing/2014/main" id="{7E0C49A6-2A05-4309-9BC6-C9DFF230F3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A8CE7C-DE18-4F25-9333-C2B8387B8C3B}"/>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278646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01BB1-202C-4C8E-B7D9-1129DC884E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943DD8-B355-41EB-9E33-8C1BF66B6D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9343F1-F8DE-4C68-8D2E-E2F2735DEC90}"/>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5" name="Footer Placeholder 4">
            <a:extLst>
              <a:ext uri="{FF2B5EF4-FFF2-40B4-BE49-F238E27FC236}">
                <a16:creationId xmlns:a16="http://schemas.microsoft.com/office/drawing/2014/main" id="{D2E5ECDE-91DD-4FE2-B34E-49D408CA6F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8955AC-DCE2-4394-8363-A7C23C4123F2}"/>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2533767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11C9-C46A-4A21-9141-CE0AA3B2E2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7B16F32-B978-49BE-84F6-65E0E0A194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95A997-DFD1-462E-8366-A0CB40E1F000}"/>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5" name="Footer Placeholder 4">
            <a:extLst>
              <a:ext uri="{FF2B5EF4-FFF2-40B4-BE49-F238E27FC236}">
                <a16:creationId xmlns:a16="http://schemas.microsoft.com/office/drawing/2014/main" id="{50EF92A6-4F57-41A9-AB53-BABD66119C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972ABB-71CB-43BD-AE6A-61606B666F1B}"/>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125920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E2DD6-E97C-4903-9B23-2A912B72E9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0E2C15-E0C4-4A77-B3E2-7CF7DEFA45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EFF410-8DF2-42FD-B25F-A804671E9B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34005BD-7BB7-46D3-975B-8CAAA388B6CE}"/>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6" name="Footer Placeholder 5">
            <a:extLst>
              <a:ext uri="{FF2B5EF4-FFF2-40B4-BE49-F238E27FC236}">
                <a16:creationId xmlns:a16="http://schemas.microsoft.com/office/drawing/2014/main" id="{468AC53B-A241-4730-A289-E8B485213C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0328B5-40A3-4DB8-A699-F88487FBAB39}"/>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931173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95C0-7AFB-41EA-9C19-E62300008B5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8BD2FF-5343-4B02-8271-2D7ABBBF0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5798AE-7EFA-41AC-822C-4635F3DFEB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FD0D70-2ABB-452F-838D-32B8BFD75D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85F9D5-153E-4AE2-87F3-BB0722ECCE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ECEFFF-66ED-4403-848C-CA94B7E8C112}"/>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8" name="Footer Placeholder 7">
            <a:extLst>
              <a:ext uri="{FF2B5EF4-FFF2-40B4-BE49-F238E27FC236}">
                <a16:creationId xmlns:a16="http://schemas.microsoft.com/office/drawing/2014/main" id="{67D6C44B-2E71-4CC4-A0FC-2746B65BF7B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E9F7775-016C-47B0-880C-22097CE010E8}"/>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15776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20B90-8718-472E-92FC-A2AA853AE3C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F3C8A8-2D19-4F5E-95DE-17C927CC7BFC}"/>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4" name="Footer Placeholder 3">
            <a:extLst>
              <a:ext uri="{FF2B5EF4-FFF2-40B4-BE49-F238E27FC236}">
                <a16:creationId xmlns:a16="http://schemas.microsoft.com/office/drawing/2014/main" id="{F3C36347-AD24-4FFA-800D-0602007C590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7F98AC9-66C8-402F-9647-E1CCA8559D2B}"/>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364661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DEFF42-ED60-476D-8BAC-B482508919B4}"/>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3" name="Footer Placeholder 2">
            <a:extLst>
              <a:ext uri="{FF2B5EF4-FFF2-40B4-BE49-F238E27FC236}">
                <a16:creationId xmlns:a16="http://schemas.microsoft.com/office/drawing/2014/main" id="{22B3B4C2-C4E9-4538-B705-F6C9340FF5D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DE1E79-7DCF-462D-83B1-45E5C38BEDDE}"/>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1238545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3CF8-6FBC-4CBD-B451-1CE3A0F611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3F0AB0A-EC20-48E5-A358-4AFD45B6AF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AF57528-B40A-42DF-8743-6A3D42FC7C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5D24BA-F333-407D-80D4-B44954747231}"/>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6" name="Footer Placeholder 5">
            <a:extLst>
              <a:ext uri="{FF2B5EF4-FFF2-40B4-BE49-F238E27FC236}">
                <a16:creationId xmlns:a16="http://schemas.microsoft.com/office/drawing/2014/main" id="{47409A29-84EF-4B8D-A1A9-064867B46E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4C6779-1892-4843-B3F8-07309330C6CD}"/>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574250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6CE4E-D6ED-42F7-9D7D-AFFFFECB28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ADEB9D5-3693-4583-AFED-0E300850EF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56495E-C5B7-4472-904E-F8321C0CE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9D4103-8B91-408A-8162-D452376951D5}"/>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6" name="Footer Placeholder 5">
            <a:extLst>
              <a:ext uri="{FF2B5EF4-FFF2-40B4-BE49-F238E27FC236}">
                <a16:creationId xmlns:a16="http://schemas.microsoft.com/office/drawing/2014/main" id="{BB71BB9A-3077-4C0D-AB81-A048DD4E2C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245D85-933A-49F9-AB6A-98ECA111CF81}"/>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324240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4366-AB00-49A8-95EB-FCE69044F7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B90809-DA84-4FE3-BF98-6143D8C826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282698-D7F7-49AB-8BCE-0A102CB4C7BA}"/>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5" name="Footer Placeholder 4">
            <a:extLst>
              <a:ext uri="{FF2B5EF4-FFF2-40B4-BE49-F238E27FC236}">
                <a16:creationId xmlns:a16="http://schemas.microsoft.com/office/drawing/2014/main" id="{3D3CCB88-254D-42A3-A741-326F7F8F41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A1817-01A0-443E-B9E7-E999AB9CF430}"/>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419182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C6FAD0-C739-4571-A8ED-1381EF7967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7E774FB-92E5-4C0E-86F4-B880074E24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8F3E42-5100-4081-8E6A-A6504D76249B}"/>
              </a:ext>
            </a:extLst>
          </p:cNvPr>
          <p:cNvSpPr>
            <a:spLocks noGrp="1"/>
          </p:cNvSpPr>
          <p:nvPr>
            <p:ph type="dt" sz="half" idx="10"/>
          </p:nvPr>
        </p:nvSpPr>
        <p:spPr/>
        <p:txBody>
          <a:bodyPr/>
          <a:lstStyle/>
          <a:p>
            <a:fld id="{CC6F7077-D93D-4F78-AD03-37DE8C548040}" type="datetimeFigureOut">
              <a:rPr lang="en-GB" smtClean="0"/>
              <a:t>15/05/2023</a:t>
            </a:fld>
            <a:endParaRPr lang="en-GB"/>
          </a:p>
        </p:txBody>
      </p:sp>
      <p:sp>
        <p:nvSpPr>
          <p:cNvPr id="5" name="Footer Placeholder 4">
            <a:extLst>
              <a:ext uri="{FF2B5EF4-FFF2-40B4-BE49-F238E27FC236}">
                <a16:creationId xmlns:a16="http://schemas.microsoft.com/office/drawing/2014/main" id="{EB7D72B7-A59F-4425-A1B7-84A4C75505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8B40F4-8EA3-4EBE-BFD3-142A5E2CF39E}"/>
              </a:ext>
            </a:extLst>
          </p:cNvPr>
          <p:cNvSpPr>
            <a:spLocks noGrp="1"/>
          </p:cNvSpPr>
          <p:nvPr>
            <p:ph type="sldNum" sz="quarter" idx="12"/>
          </p:nvPr>
        </p:nvSpPr>
        <p:spPr/>
        <p:txBody>
          <a:bodyPr/>
          <a:lstStyle/>
          <a:p>
            <a:fld id="{90ABE58E-6A2D-497D-AA76-DCE16E2C5B9B}" type="slidenum">
              <a:rPr lang="en-GB" smtClean="0"/>
              <a:t>‹#›</a:t>
            </a:fld>
            <a:endParaRPr lang="en-GB"/>
          </a:p>
        </p:txBody>
      </p:sp>
    </p:spTree>
    <p:extLst>
      <p:ext uri="{BB962C8B-B14F-4D97-AF65-F5344CB8AC3E}">
        <p14:creationId xmlns:p14="http://schemas.microsoft.com/office/powerpoint/2010/main" val="20529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840B1B-9371-4749-86F5-C00DB9EEA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56572A-CDCB-461D-BCE1-7273825FE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2C2FA6-C090-437D-A9A0-FF3C3B0843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F7077-D93D-4F78-AD03-37DE8C548040}" type="datetimeFigureOut">
              <a:rPr lang="en-GB" smtClean="0"/>
              <a:t>15/05/2023</a:t>
            </a:fld>
            <a:endParaRPr lang="en-GB"/>
          </a:p>
        </p:txBody>
      </p:sp>
      <p:sp>
        <p:nvSpPr>
          <p:cNvPr id="5" name="Footer Placeholder 4">
            <a:extLst>
              <a:ext uri="{FF2B5EF4-FFF2-40B4-BE49-F238E27FC236}">
                <a16:creationId xmlns:a16="http://schemas.microsoft.com/office/drawing/2014/main" id="{48926504-30E8-4D91-A5B3-E39025E39D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D6267E3-5341-431A-8ED5-5D5356D57F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ABE58E-6A2D-497D-AA76-DCE16E2C5B9B}" type="slidenum">
              <a:rPr lang="en-GB" smtClean="0"/>
              <a:t>‹#›</a:t>
            </a:fld>
            <a:endParaRPr lang="en-GB"/>
          </a:p>
        </p:txBody>
      </p:sp>
    </p:spTree>
    <p:extLst>
      <p:ext uri="{BB962C8B-B14F-4D97-AF65-F5344CB8AC3E}">
        <p14:creationId xmlns:p14="http://schemas.microsoft.com/office/powerpoint/2010/main" val="1126856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11BAD-1D78-4765-B53A-7E9E51E555C3}"/>
              </a:ext>
            </a:extLst>
          </p:cNvPr>
          <p:cNvSpPr>
            <a:spLocks noGrp="1"/>
          </p:cNvSpPr>
          <p:nvPr>
            <p:ph type="ctrTitle"/>
          </p:nvPr>
        </p:nvSpPr>
        <p:spPr/>
        <p:txBody>
          <a:bodyPr/>
          <a:lstStyle/>
          <a:p>
            <a:r>
              <a:rPr lang="tr-TR" dirty="0"/>
              <a:t>WEEK 12</a:t>
            </a:r>
            <a:endParaRPr lang="en-GB" dirty="0"/>
          </a:p>
        </p:txBody>
      </p:sp>
      <p:sp>
        <p:nvSpPr>
          <p:cNvPr id="3" name="Subtitle 2">
            <a:extLst>
              <a:ext uri="{FF2B5EF4-FFF2-40B4-BE49-F238E27FC236}">
                <a16:creationId xmlns:a16="http://schemas.microsoft.com/office/drawing/2014/main" id="{6AF8A66D-4E20-4AE8-AA22-440758AD35E0}"/>
              </a:ext>
            </a:extLst>
          </p:cNvPr>
          <p:cNvSpPr>
            <a:spLocks noGrp="1"/>
          </p:cNvSpPr>
          <p:nvPr>
            <p:ph type="subTitle" idx="1"/>
          </p:nvPr>
        </p:nvSpPr>
        <p:spPr/>
        <p:txBody>
          <a:bodyPr/>
          <a:lstStyle/>
          <a:p>
            <a:r>
              <a:rPr lang="tr-TR" dirty="0" err="1"/>
              <a:t>Victorian</a:t>
            </a:r>
            <a:r>
              <a:rPr lang="tr-TR" dirty="0"/>
              <a:t> </a:t>
            </a:r>
            <a:r>
              <a:rPr lang="tr-TR" dirty="0" err="1"/>
              <a:t>Period</a:t>
            </a:r>
            <a:r>
              <a:rPr lang="tr-TR" dirty="0"/>
              <a:t>, </a:t>
            </a:r>
            <a:r>
              <a:rPr lang="tr-TR" dirty="0" err="1"/>
              <a:t>writers</a:t>
            </a:r>
            <a:r>
              <a:rPr lang="tr-TR" dirty="0"/>
              <a:t>, </a:t>
            </a:r>
            <a:r>
              <a:rPr lang="tr-TR" dirty="0" err="1"/>
              <a:t>works</a:t>
            </a:r>
            <a:endParaRPr lang="en-GB" dirty="0"/>
          </a:p>
        </p:txBody>
      </p:sp>
    </p:spTree>
    <p:extLst>
      <p:ext uri="{BB962C8B-B14F-4D97-AF65-F5344CB8AC3E}">
        <p14:creationId xmlns:p14="http://schemas.microsoft.com/office/powerpoint/2010/main" val="4167903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rles Dickens - Books, Children &amp; Quotes - Biography">
            <a:extLst>
              <a:ext uri="{FF2B5EF4-FFF2-40B4-BE49-F238E27FC236}">
                <a16:creationId xmlns:a16="http://schemas.microsoft.com/office/drawing/2014/main" id="{320B4B13-8B14-4252-87D9-771C3DEF6B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78" r="12712"/>
          <a:stretch/>
        </p:blipFill>
        <p:spPr bwMode="auto">
          <a:xfrm>
            <a:off x="621675" y="623275"/>
            <a:ext cx="4032621" cy="56078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572179A-D618-4AD9-8E2C-777FBAA161B0}"/>
              </a:ext>
            </a:extLst>
          </p:cNvPr>
          <p:cNvSpPr>
            <a:spLocks noGrp="1"/>
          </p:cNvSpPr>
          <p:nvPr>
            <p:ph type="ctrTitle"/>
          </p:nvPr>
        </p:nvSpPr>
        <p:spPr>
          <a:xfrm>
            <a:off x="5450209" y="1056640"/>
            <a:ext cx="5799947" cy="3494398"/>
          </a:xfrm>
        </p:spPr>
        <p:txBody>
          <a:bodyPr anchor="b">
            <a:normAutofit/>
          </a:bodyPr>
          <a:lstStyle/>
          <a:p>
            <a:pPr algn="l"/>
            <a:r>
              <a:rPr lang="tr-TR" sz="8000" dirty="0"/>
              <a:t>CHARLES DICKENS</a:t>
            </a:r>
            <a:endParaRPr lang="en-GB" sz="8000" dirty="0"/>
          </a:p>
        </p:txBody>
      </p:sp>
      <p:sp>
        <p:nvSpPr>
          <p:cNvPr id="3" name="Subtitle 2">
            <a:extLst>
              <a:ext uri="{FF2B5EF4-FFF2-40B4-BE49-F238E27FC236}">
                <a16:creationId xmlns:a16="http://schemas.microsoft.com/office/drawing/2014/main" id="{958D4410-E571-43BD-964C-B581ABCB14F4}"/>
              </a:ext>
            </a:extLst>
          </p:cNvPr>
          <p:cNvSpPr>
            <a:spLocks noGrp="1"/>
          </p:cNvSpPr>
          <p:nvPr>
            <p:ph type="subTitle" idx="1"/>
          </p:nvPr>
        </p:nvSpPr>
        <p:spPr>
          <a:xfrm>
            <a:off x="5450210" y="4582814"/>
            <a:ext cx="4041454" cy="1312657"/>
          </a:xfrm>
        </p:spPr>
        <p:txBody>
          <a:bodyPr anchor="t">
            <a:normAutofit/>
          </a:bodyPr>
          <a:lstStyle/>
          <a:p>
            <a:pPr algn="l"/>
            <a:r>
              <a:rPr lang="tr-TR" dirty="0"/>
              <a:t>1812-1870</a:t>
            </a:r>
            <a:endParaRPr lang="en-GB" dirty="0"/>
          </a:p>
        </p:txBody>
      </p:sp>
    </p:spTree>
    <p:extLst>
      <p:ext uri="{BB962C8B-B14F-4D97-AF65-F5344CB8AC3E}">
        <p14:creationId xmlns:p14="http://schemas.microsoft.com/office/powerpoint/2010/main" val="80997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ED31B-A25B-488B-966C-7EF24EF21483}"/>
              </a:ext>
            </a:extLst>
          </p:cNvPr>
          <p:cNvSpPr>
            <a:spLocks noGrp="1"/>
          </p:cNvSpPr>
          <p:nvPr>
            <p:ph type="title"/>
          </p:nvPr>
        </p:nvSpPr>
        <p:spPr>
          <a:xfrm>
            <a:off x="838200" y="365126"/>
            <a:ext cx="10515600" cy="878048"/>
          </a:xfrm>
        </p:spPr>
        <p:txBody>
          <a:bodyPr/>
          <a:lstStyle/>
          <a:p>
            <a:r>
              <a:rPr lang="tr-TR" dirty="0"/>
              <a:t>Popular </a:t>
            </a:r>
            <a:r>
              <a:rPr lang="tr-TR" dirty="0" err="1"/>
              <a:t>works</a:t>
            </a:r>
            <a:endParaRPr lang="en-GB" dirty="0"/>
          </a:p>
        </p:txBody>
      </p:sp>
      <p:sp>
        <p:nvSpPr>
          <p:cNvPr id="3" name="Content Placeholder 2">
            <a:extLst>
              <a:ext uri="{FF2B5EF4-FFF2-40B4-BE49-F238E27FC236}">
                <a16:creationId xmlns:a16="http://schemas.microsoft.com/office/drawing/2014/main" id="{B1C292CF-7754-4385-B05A-8A0D9BF3CB2E}"/>
              </a:ext>
            </a:extLst>
          </p:cNvPr>
          <p:cNvSpPr>
            <a:spLocks noGrp="1"/>
          </p:cNvSpPr>
          <p:nvPr>
            <p:ph idx="1"/>
          </p:nvPr>
        </p:nvSpPr>
        <p:spPr>
          <a:xfrm>
            <a:off x="838200" y="1243174"/>
            <a:ext cx="10515600" cy="4933789"/>
          </a:xfrm>
        </p:spPr>
        <p:txBody>
          <a:bodyPr>
            <a:normAutofit lnSpcReduction="10000"/>
          </a:bodyPr>
          <a:lstStyle/>
          <a:p>
            <a:r>
              <a:rPr lang="en-US" dirty="0"/>
              <a:t>The Old Curiosity Shop 1841</a:t>
            </a:r>
          </a:p>
          <a:p>
            <a:r>
              <a:rPr lang="en-US" dirty="0"/>
              <a:t>Barnaby Rudge 1841</a:t>
            </a:r>
          </a:p>
          <a:p>
            <a:r>
              <a:rPr lang="en-US" dirty="0"/>
              <a:t>Martin </a:t>
            </a:r>
            <a:r>
              <a:rPr lang="en-US" dirty="0" err="1"/>
              <a:t>Chuzzlewitt</a:t>
            </a:r>
            <a:r>
              <a:rPr lang="en-US" dirty="0"/>
              <a:t> 1843</a:t>
            </a:r>
          </a:p>
          <a:p>
            <a:r>
              <a:rPr lang="en-US" dirty="0"/>
              <a:t>Dombey and Son 1849</a:t>
            </a:r>
          </a:p>
          <a:p>
            <a:r>
              <a:rPr lang="en-US" dirty="0"/>
              <a:t>David Copperfield</a:t>
            </a:r>
          </a:p>
          <a:p>
            <a:r>
              <a:rPr lang="en-US" dirty="0"/>
              <a:t>Bleak House 1853</a:t>
            </a:r>
          </a:p>
          <a:p>
            <a:r>
              <a:rPr lang="en-US" dirty="0"/>
              <a:t>Hard Times 1854</a:t>
            </a:r>
          </a:p>
          <a:p>
            <a:r>
              <a:rPr lang="en-US" dirty="0"/>
              <a:t>Little </a:t>
            </a:r>
            <a:r>
              <a:rPr lang="en-US" dirty="0" err="1"/>
              <a:t>Dorritt</a:t>
            </a:r>
            <a:r>
              <a:rPr lang="en-US" dirty="0"/>
              <a:t> 1857</a:t>
            </a:r>
          </a:p>
          <a:p>
            <a:r>
              <a:rPr lang="en-US" dirty="0"/>
              <a:t>A Tale of Two Cities 1859</a:t>
            </a:r>
          </a:p>
          <a:p>
            <a:r>
              <a:rPr lang="en-US" dirty="0"/>
              <a:t>Great Expectations</a:t>
            </a:r>
            <a:r>
              <a:rPr lang="tr-TR" dirty="0"/>
              <a:t> 1861</a:t>
            </a:r>
            <a:endParaRPr lang="en-GB" dirty="0"/>
          </a:p>
        </p:txBody>
      </p:sp>
    </p:spTree>
    <p:extLst>
      <p:ext uri="{BB962C8B-B14F-4D97-AF65-F5344CB8AC3E}">
        <p14:creationId xmlns:p14="http://schemas.microsoft.com/office/powerpoint/2010/main" val="401502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96F2C-6C32-4240-BCF9-07D45AB00832}"/>
              </a:ext>
            </a:extLst>
          </p:cNvPr>
          <p:cNvSpPr>
            <a:spLocks noGrp="1"/>
          </p:cNvSpPr>
          <p:nvPr>
            <p:ph type="title"/>
          </p:nvPr>
        </p:nvSpPr>
        <p:spPr/>
        <p:txBody>
          <a:bodyPr>
            <a:normAutofit fontScale="90000"/>
          </a:bodyPr>
          <a:lstStyle/>
          <a:p>
            <a:r>
              <a:rPr lang="tr-TR" dirty="0"/>
              <a:t>D</a:t>
            </a:r>
            <a:r>
              <a:rPr lang="en-US" dirty="0" err="1"/>
              <a:t>ickens</a:t>
            </a:r>
            <a:r>
              <a:rPr lang="tr-TR" dirty="0"/>
              <a:t>’s fiction </a:t>
            </a:r>
            <a:r>
              <a:rPr lang="tr-TR" dirty="0" err="1"/>
              <a:t>and</a:t>
            </a:r>
            <a:r>
              <a:rPr lang="tr-TR" dirty="0"/>
              <a:t> </a:t>
            </a:r>
            <a:r>
              <a:rPr lang="tr-TR" dirty="0" err="1"/>
              <a:t>common</a:t>
            </a:r>
            <a:r>
              <a:rPr lang="tr-TR" dirty="0"/>
              <a:t> </a:t>
            </a:r>
            <a:r>
              <a:rPr lang="tr-TR" dirty="0" err="1"/>
              <a:t>themes</a:t>
            </a:r>
            <a:r>
              <a:rPr lang="tr-TR" dirty="0"/>
              <a:t> in his </a:t>
            </a:r>
            <a:r>
              <a:rPr lang="tr-TR" dirty="0" err="1"/>
              <a:t>works</a:t>
            </a:r>
            <a:br>
              <a:rPr lang="en-US" dirty="0"/>
            </a:br>
            <a:endParaRPr lang="en-GB" dirty="0"/>
          </a:p>
        </p:txBody>
      </p:sp>
      <p:sp>
        <p:nvSpPr>
          <p:cNvPr id="3" name="Content Placeholder 2">
            <a:extLst>
              <a:ext uri="{FF2B5EF4-FFF2-40B4-BE49-F238E27FC236}">
                <a16:creationId xmlns:a16="http://schemas.microsoft.com/office/drawing/2014/main" id="{326C4CF7-D8A3-4957-984C-C63CB65271DC}"/>
              </a:ext>
            </a:extLst>
          </p:cNvPr>
          <p:cNvSpPr>
            <a:spLocks noGrp="1"/>
          </p:cNvSpPr>
          <p:nvPr>
            <p:ph idx="1"/>
          </p:nvPr>
        </p:nvSpPr>
        <p:spPr>
          <a:xfrm>
            <a:off x="838200" y="1541124"/>
            <a:ext cx="10515600" cy="4818579"/>
          </a:xfrm>
        </p:spPr>
        <p:txBody>
          <a:bodyPr>
            <a:normAutofit/>
          </a:bodyPr>
          <a:lstStyle/>
          <a:p>
            <a:r>
              <a:rPr lang="en-US" dirty="0"/>
              <a:t>Loneliness of childhood</a:t>
            </a:r>
            <a:r>
              <a:rPr lang="tr-TR" dirty="0"/>
              <a:t>, </a:t>
            </a:r>
            <a:r>
              <a:rPr lang="tr-TR" dirty="0" err="1"/>
              <a:t>caused</a:t>
            </a:r>
            <a:r>
              <a:rPr lang="tr-TR" dirty="0"/>
              <a:t> </a:t>
            </a:r>
            <a:r>
              <a:rPr lang="tr-TR" dirty="0" err="1"/>
              <a:t>by</a:t>
            </a:r>
            <a:r>
              <a:rPr lang="tr-TR" dirty="0"/>
              <a:t> </a:t>
            </a:r>
            <a:r>
              <a:rPr lang="tr-TR" dirty="0" err="1"/>
              <a:t>the</a:t>
            </a:r>
            <a:r>
              <a:rPr lang="tr-TR" dirty="0"/>
              <a:t> </a:t>
            </a:r>
            <a:r>
              <a:rPr lang="tr-TR" dirty="0" err="1"/>
              <a:t>heavy</a:t>
            </a:r>
            <a:r>
              <a:rPr lang="tr-TR" dirty="0"/>
              <a:t> </a:t>
            </a:r>
            <a:r>
              <a:rPr lang="tr-TR" dirty="0" err="1"/>
              <a:t>work</a:t>
            </a:r>
            <a:r>
              <a:rPr lang="tr-TR" dirty="0"/>
              <a:t> of </a:t>
            </a:r>
            <a:r>
              <a:rPr lang="tr-TR" dirty="0" err="1"/>
              <a:t>industrial</a:t>
            </a:r>
            <a:r>
              <a:rPr lang="tr-TR" dirty="0"/>
              <a:t> </a:t>
            </a:r>
            <a:r>
              <a:rPr lang="tr-TR" dirty="0" err="1"/>
              <a:t>revolution</a:t>
            </a:r>
            <a:r>
              <a:rPr lang="tr-TR" dirty="0"/>
              <a:t>.</a:t>
            </a:r>
          </a:p>
          <a:p>
            <a:pPr lvl="1"/>
            <a:r>
              <a:rPr lang="en-US" dirty="0"/>
              <a:t>What was life</a:t>
            </a:r>
            <a:r>
              <a:rPr lang="tr-TR" dirty="0"/>
              <a:t> </a:t>
            </a:r>
            <a:r>
              <a:rPr lang="en-US" dirty="0"/>
              <a:t>like for Victorian children? Many children went to work, not to school.</a:t>
            </a:r>
          </a:p>
          <a:p>
            <a:r>
              <a:rPr lang="en-US" dirty="0"/>
              <a:t>Oppression of poverty</a:t>
            </a:r>
          </a:p>
          <a:p>
            <a:r>
              <a:rPr lang="en-US" dirty="0"/>
              <a:t>Uncertainty of love and marriage</a:t>
            </a:r>
          </a:p>
          <a:p>
            <a:r>
              <a:rPr lang="en-US" dirty="0"/>
              <a:t>Indifference of social institutions</a:t>
            </a:r>
          </a:p>
          <a:p>
            <a:r>
              <a:rPr lang="en-US" dirty="0"/>
              <a:t>Sustaining joy of family life</a:t>
            </a:r>
          </a:p>
          <a:p>
            <a:r>
              <a:rPr lang="en-US" dirty="0"/>
              <a:t>Perseverance and sacrifice in face of untold hardships and injustice</a:t>
            </a:r>
          </a:p>
          <a:p>
            <a:r>
              <a:rPr lang="en-US" dirty="0"/>
              <a:t>Many autobiographical links between life and writings</a:t>
            </a:r>
            <a:endParaRPr lang="en-GB" dirty="0"/>
          </a:p>
        </p:txBody>
      </p:sp>
    </p:spTree>
    <p:extLst>
      <p:ext uri="{BB962C8B-B14F-4D97-AF65-F5344CB8AC3E}">
        <p14:creationId xmlns:p14="http://schemas.microsoft.com/office/powerpoint/2010/main" val="902381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BA31-9839-4A9E-8066-7BA800AE514A}"/>
              </a:ext>
            </a:extLst>
          </p:cNvPr>
          <p:cNvSpPr>
            <a:spLocks noGrp="1"/>
          </p:cNvSpPr>
          <p:nvPr>
            <p:ph type="title"/>
          </p:nvPr>
        </p:nvSpPr>
        <p:spPr>
          <a:xfrm>
            <a:off x="838200" y="365126"/>
            <a:ext cx="10515600" cy="888322"/>
          </a:xfrm>
        </p:spPr>
        <p:txBody>
          <a:bodyPr/>
          <a:lstStyle/>
          <a:p>
            <a:r>
              <a:rPr lang="tr-TR" dirty="0" err="1"/>
              <a:t>Dickens’s</a:t>
            </a:r>
            <a:r>
              <a:rPr lang="tr-TR" dirty="0"/>
              <a:t> art of </a:t>
            </a:r>
            <a:r>
              <a:rPr lang="tr-TR" dirty="0" err="1"/>
              <a:t>writing</a:t>
            </a:r>
            <a:endParaRPr lang="en-GB" dirty="0"/>
          </a:p>
        </p:txBody>
      </p:sp>
      <p:sp>
        <p:nvSpPr>
          <p:cNvPr id="3" name="Content Placeholder 2">
            <a:extLst>
              <a:ext uri="{FF2B5EF4-FFF2-40B4-BE49-F238E27FC236}">
                <a16:creationId xmlns:a16="http://schemas.microsoft.com/office/drawing/2014/main" id="{6A0F0A9A-BE5D-4A16-80F3-7FD1B73B0B89}"/>
              </a:ext>
            </a:extLst>
          </p:cNvPr>
          <p:cNvSpPr>
            <a:spLocks noGrp="1"/>
          </p:cNvSpPr>
          <p:nvPr>
            <p:ph idx="1"/>
          </p:nvPr>
        </p:nvSpPr>
        <p:spPr>
          <a:xfrm>
            <a:off x="838200" y="1253448"/>
            <a:ext cx="10515600" cy="4923515"/>
          </a:xfrm>
        </p:spPr>
        <p:txBody>
          <a:bodyPr/>
          <a:lstStyle/>
          <a:p>
            <a:r>
              <a:rPr lang="tr-TR" dirty="0"/>
              <a:t>Satire </a:t>
            </a:r>
            <a:r>
              <a:rPr lang="tr-TR" dirty="0" err="1"/>
              <a:t>and</a:t>
            </a:r>
            <a:r>
              <a:rPr lang="tr-TR" dirty="0"/>
              <a:t> </a:t>
            </a:r>
            <a:r>
              <a:rPr lang="tr-TR" dirty="0" err="1"/>
              <a:t>criticism</a:t>
            </a:r>
            <a:r>
              <a:rPr lang="tr-TR" dirty="0"/>
              <a:t> of </a:t>
            </a:r>
            <a:r>
              <a:rPr lang="tr-TR" dirty="0" err="1"/>
              <a:t>society</a:t>
            </a:r>
            <a:endParaRPr lang="en-GB" dirty="0"/>
          </a:p>
          <a:p>
            <a:r>
              <a:rPr lang="tr-TR" dirty="0" err="1"/>
              <a:t>Social</a:t>
            </a:r>
            <a:r>
              <a:rPr lang="tr-TR" dirty="0"/>
              <a:t> </a:t>
            </a:r>
            <a:r>
              <a:rPr lang="tr-TR" dirty="0" err="1"/>
              <a:t>realism</a:t>
            </a:r>
            <a:endParaRPr lang="tr-TR" dirty="0"/>
          </a:p>
          <a:p>
            <a:r>
              <a:rPr lang="tr-TR" dirty="0" err="1"/>
              <a:t>Many</a:t>
            </a:r>
            <a:r>
              <a:rPr lang="tr-TR" dirty="0"/>
              <a:t> </a:t>
            </a:r>
            <a:r>
              <a:rPr lang="tr-TR" dirty="0" err="1"/>
              <a:t>autobiographical</a:t>
            </a:r>
            <a:r>
              <a:rPr lang="tr-TR" dirty="0"/>
              <a:t> </a:t>
            </a:r>
            <a:r>
              <a:rPr lang="tr-TR" dirty="0" err="1"/>
              <a:t>elements</a:t>
            </a:r>
            <a:endParaRPr lang="tr-TR" dirty="0"/>
          </a:p>
          <a:p>
            <a:r>
              <a:rPr lang="tr-TR" dirty="0" err="1"/>
              <a:t>Picaresque</a:t>
            </a:r>
            <a:r>
              <a:rPr lang="tr-TR" dirty="0"/>
              <a:t> </a:t>
            </a:r>
            <a:r>
              <a:rPr lang="tr-TR" dirty="0" err="1"/>
              <a:t>novel</a:t>
            </a:r>
            <a:endParaRPr lang="tr-TR" dirty="0"/>
          </a:p>
          <a:p>
            <a:r>
              <a:rPr lang="tr-TR" dirty="0" err="1"/>
              <a:t>Melodramas</a:t>
            </a:r>
            <a:r>
              <a:rPr lang="tr-TR" dirty="0"/>
              <a:t> of </a:t>
            </a:r>
            <a:r>
              <a:rPr lang="tr-TR" dirty="0" err="1"/>
              <a:t>the</a:t>
            </a:r>
            <a:r>
              <a:rPr lang="tr-TR" dirty="0"/>
              <a:t> 18th </a:t>
            </a:r>
            <a:r>
              <a:rPr lang="tr-TR" dirty="0" err="1"/>
              <a:t>century</a:t>
            </a:r>
            <a:r>
              <a:rPr lang="tr-TR" dirty="0"/>
              <a:t> </a:t>
            </a:r>
            <a:r>
              <a:rPr lang="tr-TR" dirty="0" err="1"/>
              <a:t>sentimental</a:t>
            </a:r>
            <a:r>
              <a:rPr lang="tr-TR" dirty="0"/>
              <a:t> </a:t>
            </a:r>
            <a:r>
              <a:rPr lang="tr-TR" dirty="0" err="1"/>
              <a:t>writing</a:t>
            </a:r>
            <a:endParaRPr lang="tr-TR" dirty="0"/>
          </a:p>
          <a:p>
            <a:r>
              <a:rPr lang="tr-TR" dirty="0" err="1"/>
              <a:t>Gothic</a:t>
            </a:r>
            <a:r>
              <a:rPr lang="tr-TR" dirty="0"/>
              <a:t> </a:t>
            </a:r>
            <a:r>
              <a:rPr lang="tr-TR" dirty="0" err="1"/>
              <a:t>elements</a:t>
            </a:r>
            <a:r>
              <a:rPr lang="tr-TR" dirty="0"/>
              <a:t> inside his </a:t>
            </a:r>
            <a:r>
              <a:rPr lang="tr-TR" dirty="0" err="1"/>
              <a:t>plots</a:t>
            </a:r>
            <a:r>
              <a:rPr lang="tr-TR" dirty="0"/>
              <a:t> </a:t>
            </a:r>
            <a:r>
              <a:rPr lang="tr-TR" dirty="0" err="1"/>
              <a:t>etc</a:t>
            </a:r>
            <a:r>
              <a:rPr lang="tr-TR" dirty="0"/>
              <a:t>.</a:t>
            </a:r>
          </a:p>
          <a:p>
            <a:r>
              <a:rPr lang="tr-TR" dirty="0"/>
              <a:t>City life: </a:t>
            </a:r>
            <a:r>
              <a:rPr lang="tr-TR" dirty="0" err="1"/>
              <a:t>London</a:t>
            </a:r>
            <a:r>
              <a:rPr lang="tr-TR" dirty="0"/>
              <a:t>, </a:t>
            </a:r>
            <a:r>
              <a:rPr lang="tr-TR" dirty="0" err="1"/>
              <a:t>back</a:t>
            </a:r>
            <a:r>
              <a:rPr lang="tr-TR" dirty="0"/>
              <a:t> </a:t>
            </a:r>
            <a:r>
              <a:rPr lang="tr-TR" dirty="0" err="1"/>
              <a:t>streets</a:t>
            </a:r>
            <a:endParaRPr lang="tr-TR" dirty="0"/>
          </a:p>
        </p:txBody>
      </p:sp>
    </p:spTree>
    <p:extLst>
      <p:ext uri="{BB962C8B-B14F-4D97-AF65-F5344CB8AC3E}">
        <p14:creationId xmlns:p14="http://schemas.microsoft.com/office/powerpoint/2010/main" val="163760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72E8C7A6-CEC4-4D0A-8089-3367B14D9D5A}"/>
              </a:ext>
            </a:extLst>
          </p:cNvPr>
          <p:cNvSpPr>
            <a:spLocks noGrp="1" noChangeArrowheads="1"/>
          </p:cNvSpPr>
          <p:nvPr>
            <p:ph type="title"/>
          </p:nvPr>
        </p:nvSpPr>
        <p:spPr>
          <a:xfrm>
            <a:off x="527538" y="4756638"/>
            <a:ext cx="11139854" cy="930447"/>
          </a:xfrm>
        </p:spPr>
        <p:txBody>
          <a:bodyPr vert="horz" lIns="91440" tIns="45720" rIns="91440" bIns="45720" rtlCol="0" anchor="b">
            <a:normAutofit/>
          </a:bodyPr>
          <a:lstStyle/>
          <a:p>
            <a:pPr algn="ctr"/>
            <a:r>
              <a:rPr lang="en-US" altLang="tr-TR" sz="3000" dirty="0" err="1"/>
              <a:t>Currer</a:t>
            </a:r>
            <a:r>
              <a:rPr lang="en-US" altLang="tr-TR" sz="3000" dirty="0"/>
              <a:t>, Ellis, and Acton Bell:</a:t>
            </a:r>
            <a:br>
              <a:rPr lang="en-US" altLang="tr-TR" sz="3000" dirty="0"/>
            </a:br>
            <a:r>
              <a:rPr lang="en-US" altLang="tr-TR" sz="3000" dirty="0"/>
              <a:t>Charlotte Brontë      Emily Brontë          Anne Brontë        </a:t>
            </a:r>
          </a:p>
        </p:txBody>
      </p:sp>
      <p:sp>
        <p:nvSpPr>
          <p:cNvPr id="10243" name="Rectangle 3">
            <a:extLst>
              <a:ext uri="{FF2B5EF4-FFF2-40B4-BE49-F238E27FC236}">
                <a16:creationId xmlns:a16="http://schemas.microsoft.com/office/drawing/2014/main" id="{2E18EB57-0D89-4AB3-95F2-9921BBB0BEC7}"/>
              </a:ext>
            </a:extLst>
          </p:cNvPr>
          <p:cNvSpPr>
            <a:spLocks noGrp="1" noChangeArrowheads="1"/>
          </p:cNvSpPr>
          <p:nvPr>
            <p:ph type="body" idx="1"/>
          </p:nvPr>
        </p:nvSpPr>
        <p:spPr>
          <a:xfrm>
            <a:off x="1339362" y="5815698"/>
            <a:ext cx="9144000" cy="420001"/>
          </a:xfrm>
        </p:spPr>
        <p:txBody>
          <a:bodyPr vert="horz" lIns="91440" tIns="45720" rIns="91440" bIns="45720" rtlCol="0">
            <a:normAutofit/>
          </a:bodyPr>
          <a:lstStyle/>
          <a:p>
            <a:pPr marL="0" indent="0" algn="ctr">
              <a:buNone/>
            </a:pPr>
            <a:r>
              <a:rPr lang="en-US" altLang="tr-TR" sz="2000" dirty="0">
                <a:solidFill>
                  <a:srgbClr val="E7E6E6"/>
                </a:solidFill>
              </a:rPr>
              <a:t>1847</a:t>
            </a:r>
          </a:p>
        </p:txBody>
      </p:sp>
      <p:pic>
        <p:nvPicPr>
          <p:cNvPr id="10245" name="Picture 5">
            <a:extLst>
              <a:ext uri="{FF2B5EF4-FFF2-40B4-BE49-F238E27FC236}">
                <a16:creationId xmlns:a16="http://schemas.microsoft.com/office/drawing/2014/main" id="{C634E5DB-D1EA-4546-AE72-005BE1EA85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8592" y="307731"/>
            <a:ext cx="2528505" cy="3997637"/>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a:extLst>
              <a:ext uri="{FF2B5EF4-FFF2-40B4-BE49-F238E27FC236}">
                <a16:creationId xmlns:a16="http://schemas.microsoft.com/office/drawing/2014/main" id="{F258C7B9-BF43-497F-80F7-F34C29D879A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907194" y="330045"/>
            <a:ext cx="2508977" cy="399763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Wuthering Heights (Penguin Classics): Emily Brontë, Prunella Scales, Samuel  West: 9780143058113: Amazon.com: Books">
            <a:extLst>
              <a:ext uri="{FF2B5EF4-FFF2-40B4-BE49-F238E27FC236}">
                <a16:creationId xmlns:a16="http://schemas.microsoft.com/office/drawing/2014/main" id="{C87BF7FB-F946-48E1-8C09-7F1C73FB80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1391" y="380198"/>
            <a:ext cx="3462472" cy="38386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09FCB2-912F-49C8-BB47-C1B5805ECF82}"/>
              </a:ext>
            </a:extLst>
          </p:cNvPr>
          <p:cNvSpPr>
            <a:spLocks noGrp="1"/>
          </p:cNvSpPr>
          <p:nvPr>
            <p:ph type="title"/>
          </p:nvPr>
        </p:nvSpPr>
        <p:spPr>
          <a:xfrm>
            <a:off x="836679" y="723898"/>
            <a:ext cx="6002110" cy="1495425"/>
          </a:xfrm>
        </p:spPr>
        <p:txBody>
          <a:bodyPr>
            <a:normAutofit/>
          </a:bodyPr>
          <a:lstStyle/>
          <a:p>
            <a:r>
              <a:rPr lang="tr-TR" sz="4000" dirty="0"/>
              <a:t>Thomas Carlyle</a:t>
            </a:r>
            <a:endParaRPr lang="en-GB" sz="4000" dirty="0"/>
          </a:p>
        </p:txBody>
      </p:sp>
      <p:sp>
        <p:nvSpPr>
          <p:cNvPr id="1030" name="Content Placeholder 1029">
            <a:extLst>
              <a:ext uri="{FF2B5EF4-FFF2-40B4-BE49-F238E27FC236}">
                <a16:creationId xmlns:a16="http://schemas.microsoft.com/office/drawing/2014/main" id="{AE421AE2-A0DD-6E66-34A3-D377679AADDA}"/>
              </a:ext>
            </a:extLst>
          </p:cNvPr>
          <p:cNvSpPr>
            <a:spLocks noGrp="1"/>
          </p:cNvSpPr>
          <p:nvPr>
            <p:ph idx="1"/>
          </p:nvPr>
        </p:nvSpPr>
        <p:spPr>
          <a:xfrm>
            <a:off x="836680" y="2405067"/>
            <a:ext cx="6002110" cy="3729034"/>
          </a:xfrm>
        </p:spPr>
        <p:txBody>
          <a:bodyPr>
            <a:normAutofit/>
          </a:bodyPr>
          <a:lstStyle/>
          <a:p>
            <a:r>
              <a:rPr lang="tr-TR" sz="2000" dirty="0" err="1"/>
              <a:t>Scottish</a:t>
            </a:r>
            <a:r>
              <a:rPr lang="tr-TR" sz="2000" dirty="0"/>
              <a:t>, </a:t>
            </a:r>
            <a:r>
              <a:rPr lang="tr-TR" sz="2000" dirty="0" err="1"/>
              <a:t>prose</a:t>
            </a:r>
            <a:r>
              <a:rPr lang="tr-TR" sz="2000" dirty="0"/>
              <a:t> </a:t>
            </a:r>
            <a:r>
              <a:rPr lang="tr-TR" sz="2000" dirty="0" err="1"/>
              <a:t>writer</a:t>
            </a:r>
            <a:r>
              <a:rPr lang="tr-TR" sz="2000" dirty="0"/>
              <a:t> of </a:t>
            </a:r>
            <a:r>
              <a:rPr lang="tr-TR" sz="2000" dirty="0" err="1"/>
              <a:t>the</a:t>
            </a:r>
            <a:r>
              <a:rPr lang="tr-TR" sz="2000" dirty="0"/>
              <a:t> </a:t>
            </a:r>
            <a:r>
              <a:rPr lang="tr-TR" sz="2000" dirty="0" err="1"/>
              <a:t>Victorian</a:t>
            </a:r>
            <a:r>
              <a:rPr lang="tr-TR" sz="2000" dirty="0"/>
              <a:t> Age</a:t>
            </a:r>
          </a:p>
          <a:p>
            <a:r>
              <a:rPr lang="tr-TR" sz="2000" dirty="0"/>
              <a:t>He </a:t>
            </a:r>
            <a:r>
              <a:rPr lang="tr-TR" sz="2000" dirty="0" err="1"/>
              <a:t>attacked</a:t>
            </a:r>
            <a:r>
              <a:rPr lang="tr-TR" sz="2000" dirty="0"/>
              <a:t> </a:t>
            </a:r>
            <a:r>
              <a:rPr lang="tr-TR" sz="2000" dirty="0" err="1"/>
              <a:t>the</a:t>
            </a:r>
            <a:r>
              <a:rPr lang="tr-TR" sz="2000" dirty="0"/>
              <a:t> </a:t>
            </a:r>
            <a:r>
              <a:rPr lang="tr-TR" sz="2000" dirty="0" err="1"/>
              <a:t>Victorian</a:t>
            </a:r>
            <a:r>
              <a:rPr lang="tr-TR" sz="2000" dirty="0"/>
              <a:t> </a:t>
            </a:r>
            <a:r>
              <a:rPr lang="tr-TR" sz="2000" dirty="0" err="1"/>
              <a:t>hypocrisy</a:t>
            </a:r>
            <a:r>
              <a:rPr lang="tr-TR" sz="2000" dirty="0"/>
              <a:t> </a:t>
            </a:r>
            <a:r>
              <a:rPr lang="tr-TR" sz="2000" dirty="0" err="1"/>
              <a:t>and</a:t>
            </a:r>
            <a:r>
              <a:rPr lang="tr-TR" sz="2000" dirty="0"/>
              <a:t> </a:t>
            </a:r>
            <a:r>
              <a:rPr lang="tr-TR" sz="2000" dirty="0" err="1"/>
              <a:t>lust</a:t>
            </a:r>
            <a:r>
              <a:rPr lang="tr-TR" sz="2000" dirty="0"/>
              <a:t> </a:t>
            </a:r>
            <a:r>
              <a:rPr lang="tr-TR" sz="2000" dirty="0" err="1"/>
              <a:t>for</a:t>
            </a:r>
            <a:r>
              <a:rPr lang="tr-TR" sz="2000" dirty="0"/>
              <a:t> </a:t>
            </a:r>
            <a:r>
              <a:rPr lang="tr-TR" sz="2000" dirty="0" err="1"/>
              <a:t>materialistic</a:t>
            </a:r>
            <a:r>
              <a:rPr lang="tr-TR" sz="2000" dirty="0"/>
              <a:t> </a:t>
            </a:r>
            <a:r>
              <a:rPr lang="tr-TR" sz="2000" dirty="0" err="1"/>
              <a:t>gain</a:t>
            </a:r>
            <a:endParaRPr lang="tr-TR" sz="2000" dirty="0"/>
          </a:p>
          <a:p>
            <a:r>
              <a:rPr lang="tr-TR" sz="2000" dirty="0" err="1"/>
              <a:t>Industrialism</a:t>
            </a:r>
            <a:r>
              <a:rPr lang="tr-TR" sz="2000" dirty="0"/>
              <a:t> </a:t>
            </a:r>
            <a:r>
              <a:rPr lang="tr-TR" sz="2000" dirty="0" err="1"/>
              <a:t>and</a:t>
            </a:r>
            <a:r>
              <a:rPr lang="tr-TR" sz="2000" dirty="0"/>
              <a:t> </a:t>
            </a:r>
            <a:r>
              <a:rPr lang="tr-TR" sz="2000" dirty="0" err="1"/>
              <a:t>free</a:t>
            </a:r>
            <a:r>
              <a:rPr lang="tr-TR" sz="2000" dirty="0"/>
              <a:t> </a:t>
            </a:r>
            <a:r>
              <a:rPr lang="tr-TR" sz="2000" dirty="0" err="1"/>
              <a:t>economic</a:t>
            </a:r>
            <a:r>
              <a:rPr lang="tr-TR" sz="2000" dirty="0"/>
              <a:t> </a:t>
            </a:r>
            <a:r>
              <a:rPr lang="tr-TR" sz="2000" dirty="0" err="1"/>
              <a:t>policies</a:t>
            </a:r>
            <a:r>
              <a:rPr lang="tr-TR" sz="2000" dirty="0"/>
              <a:t> </a:t>
            </a:r>
            <a:r>
              <a:rPr lang="tr-TR" sz="2000" dirty="0" err="1"/>
              <a:t>are</a:t>
            </a:r>
            <a:r>
              <a:rPr lang="tr-TR" sz="2000" dirty="0"/>
              <a:t> </a:t>
            </a:r>
            <a:r>
              <a:rPr lang="tr-TR" sz="2000" dirty="0" err="1"/>
              <a:t>destroying</a:t>
            </a:r>
            <a:r>
              <a:rPr lang="tr-TR" sz="2000" dirty="0"/>
              <a:t> </a:t>
            </a:r>
            <a:r>
              <a:rPr lang="tr-TR" sz="2000" dirty="0" err="1"/>
              <a:t>culture</a:t>
            </a:r>
            <a:r>
              <a:rPr lang="tr-TR" sz="2000" dirty="0"/>
              <a:t>, </a:t>
            </a:r>
            <a:r>
              <a:rPr lang="tr-TR" sz="2000" dirty="0" err="1"/>
              <a:t>human</a:t>
            </a:r>
            <a:r>
              <a:rPr lang="tr-TR" sz="2000" dirty="0"/>
              <a:t>, </a:t>
            </a:r>
            <a:r>
              <a:rPr lang="tr-TR" sz="2000" dirty="0" err="1"/>
              <a:t>nature</a:t>
            </a:r>
            <a:endParaRPr lang="tr-TR" sz="2000" dirty="0"/>
          </a:p>
          <a:p>
            <a:r>
              <a:rPr lang="tr-TR" sz="2000" dirty="0" err="1"/>
              <a:t>Does</a:t>
            </a:r>
            <a:r>
              <a:rPr lang="tr-TR" sz="2000" dirty="0"/>
              <a:t> not </a:t>
            </a:r>
            <a:r>
              <a:rPr lang="tr-TR" sz="2000" dirty="0" err="1"/>
              <a:t>believe</a:t>
            </a:r>
            <a:r>
              <a:rPr lang="tr-TR" sz="2000" dirty="0"/>
              <a:t> in </a:t>
            </a:r>
            <a:r>
              <a:rPr lang="tr-TR" sz="2000" dirty="0" err="1"/>
              <a:t>democracy</a:t>
            </a:r>
            <a:endParaRPr lang="tr-TR" sz="2000" dirty="0"/>
          </a:p>
          <a:p>
            <a:r>
              <a:rPr lang="tr-TR" sz="2000" dirty="0" err="1"/>
              <a:t>Criticizes</a:t>
            </a:r>
            <a:r>
              <a:rPr lang="tr-TR" sz="2000" dirty="0"/>
              <a:t> </a:t>
            </a:r>
            <a:r>
              <a:rPr lang="tr-TR" sz="2000" dirty="0" err="1"/>
              <a:t>poverty</a:t>
            </a:r>
            <a:r>
              <a:rPr lang="tr-TR" sz="2000" dirty="0"/>
              <a:t>, </a:t>
            </a:r>
            <a:r>
              <a:rPr lang="tr-TR" sz="2000" dirty="0" err="1"/>
              <a:t>personal</a:t>
            </a:r>
            <a:r>
              <a:rPr lang="tr-TR" sz="2000" dirty="0"/>
              <a:t> </a:t>
            </a:r>
            <a:r>
              <a:rPr lang="tr-TR" sz="2000" dirty="0" err="1"/>
              <a:t>profit</a:t>
            </a:r>
            <a:r>
              <a:rPr lang="tr-TR" sz="2000" dirty="0"/>
              <a:t> </a:t>
            </a:r>
            <a:r>
              <a:rPr lang="tr-TR" sz="2000" dirty="0" err="1"/>
              <a:t>over</a:t>
            </a:r>
            <a:r>
              <a:rPr lang="tr-TR" sz="2000" dirty="0"/>
              <a:t> </a:t>
            </a:r>
            <a:r>
              <a:rPr lang="tr-TR" sz="2000" dirty="0" err="1"/>
              <a:t>social</a:t>
            </a:r>
            <a:r>
              <a:rPr lang="tr-TR" sz="2000" dirty="0"/>
              <a:t> </a:t>
            </a:r>
            <a:r>
              <a:rPr lang="tr-TR" sz="2000" dirty="0" err="1"/>
              <a:t>welfare</a:t>
            </a:r>
            <a:endParaRPr lang="en-US" sz="2000" dirty="0"/>
          </a:p>
        </p:txBody>
      </p:sp>
      <p:pic>
        <p:nvPicPr>
          <p:cNvPr id="1026" name="Picture 2">
            <a:extLst>
              <a:ext uri="{FF2B5EF4-FFF2-40B4-BE49-F238E27FC236}">
                <a16:creationId xmlns:a16="http://schemas.microsoft.com/office/drawing/2014/main" id="{F792C9BF-89C7-4BF9-8069-A394B72CBB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75"/>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974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B1594-8543-46F8-A64D-95A603FA2E96}"/>
              </a:ext>
            </a:extLst>
          </p:cNvPr>
          <p:cNvSpPr>
            <a:spLocks noGrp="1"/>
          </p:cNvSpPr>
          <p:nvPr>
            <p:ph type="title"/>
          </p:nvPr>
        </p:nvSpPr>
        <p:spPr>
          <a:xfrm>
            <a:off x="4965430" y="629268"/>
            <a:ext cx="6586491" cy="613904"/>
          </a:xfrm>
        </p:spPr>
        <p:txBody>
          <a:bodyPr anchor="b">
            <a:normAutofit fontScale="90000"/>
          </a:bodyPr>
          <a:lstStyle/>
          <a:p>
            <a:r>
              <a:rPr lang="tr-TR" dirty="0"/>
              <a:t>John </a:t>
            </a:r>
            <a:r>
              <a:rPr lang="tr-TR" dirty="0" err="1"/>
              <a:t>Ruskin</a:t>
            </a:r>
            <a:endParaRPr lang="en-GB" dirty="0"/>
          </a:p>
        </p:txBody>
      </p:sp>
      <p:sp>
        <p:nvSpPr>
          <p:cNvPr id="2054" name="Content Placeholder 2053">
            <a:extLst>
              <a:ext uri="{FF2B5EF4-FFF2-40B4-BE49-F238E27FC236}">
                <a16:creationId xmlns:a16="http://schemas.microsoft.com/office/drawing/2014/main" id="{6240820C-1FFF-160D-062F-0A73C3D2190C}"/>
              </a:ext>
            </a:extLst>
          </p:cNvPr>
          <p:cNvSpPr>
            <a:spLocks noGrp="1"/>
          </p:cNvSpPr>
          <p:nvPr>
            <p:ph idx="1"/>
          </p:nvPr>
        </p:nvSpPr>
        <p:spPr>
          <a:xfrm>
            <a:off x="4965431" y="1243172"/>
            <a:ext cx="6586489" cy="5404208"/>
          </a:xfrm>
        </p:spPr>
        <p:txBody>
          <a:bodyPr>
            <a:normAutofit/>
          </a:bodyPr>
          <a:lstStyle/>
          <a:p>
            <a:r>
              <a:rPr lang="en-US" sz="2000" dirty="0"/>
              <a:t>Ruskin was also a social reformer. </a:t>
            </a:r>
            <a:endParaRPr lang="tr-TR" sz="2000" dirty="0"/>
          </a:p>
          <a:p>
            <a:r>
              <a:rPr lang="en-US" sz="2000" dirty="0"/>
              <a:t>• He had the greatest sympathy for the workman and the </a:t>
            </a:r>
            <a:r>
              <a:rPr lang="en-US" sz="2000" dirty="0" err="1"/>
              <a:t>labourer</a:t>
            </a:r>
            <a:r>
              <a:rPr lang="en-US" sz="2000" dirty="0"/>
              <a:t>;</a:t>
            </a:r>
            <a:endParaRPr lang="tr-TR" sz="2000" dirty="0"/>
          </a:p>
          <a:p>
            <a:r>
              <a:rPr lang="en-US" sz="2000" dirty="0"/>
              <a:t> • He advocated: </a:t>
            </a:r>
            <a:endParaRPr lang="tr-TR" sz="2000" dirty="0"/>
          </a:p>
          <a:p>
            <a:r>
              <a:rPr lang="en-US" sz="2000" dirty="0"/>
              <a:t>• some form of socialism, </a:t>
            </a:r>
            <a:endParaRPr lang="tr-TR" sz="2000" dirty="0"/>
          </a:p>
          <a:p>
            <a:r>
              <a:rPr lang="en-US" sz="2000" dirty="0"/>
              <a:t>• a system of education, </a:t>
            </a:r>
            <a:endParaRPr lang="tr-TR" sz="2000" dirty="0"/>
          </a:p>
          <a:p>
            <a:r>
              <a:rPr lang="en-US" sz="2000" dirty="0"/>
              <a:t>• a better organization of </a:t>
            </a:r>
            <a:r>
              <a:rPr lang="en-US" sz="2000" dirty="0" err="1"/>
              <a:t>labour</a:t>
            </a:r>
            <a:r>
              <a:rPr lang="en-US" sz="2000" dirty="0"/>
              <a:t> and other social reforms</a:t>
            </a:r>
            <a:endParaRPr lang="tr-TR" sz="2000" dirty="0"/>
          </a:p>
          <a:p>
            <a:r>
              <a:rPr lang="en-US" sz="2000" dirty="0"/>
              <a:t>. • He openly criticized the doctrine of laissez-faire and continuously preached against industrialism as the destroyer, through degrading mass production, of “pleasure in the work”. </a:t>
            </a:r>
            <a:endParaRPr lang="tr-TR" sz="2000" dirty="0"/>
          </a:p>
          <a:p>
            <a:r>
              <a:rPr lang="en-US" sz="2000" dirty="0"/>
              <a:t>• Therefore, his approach was, often that of an aesthete.</a:t>
            </a:r>
            <a:endParaRPr lang="tr-TR" sz="2000" dirty="0"/>
          </a:p>
          <a:p>
            <a:r>
              <a:rPr lang="en-US" sz="2000" dirty="0"/>
              <a:t> • He can be considered the spiritual father of the Pre-Raphaelite movement and in part the </a:t>
            </a:r>
            <a:r>
              <a:rPr lang="en-US" sz="2000" dirty="0" err="1"/>
              <a:t>forerunnerof</a:t>
            </a:r>
            <a:r>
              <a:rPr lang="en-US" sz="2000" dirty="0"/>
              <a:t> the aesthetic movement .</a:t>
            </a:r>
          </a:p>
        </p:txBody>
      </p:sp>
      <p:pic>
        <p:nvPicPr>
          <p:cNvPr id="2050" name="Picture 2" descr="A person in a suit&#10;&#10;Description automatically generated with low confidence">
            <a:extLst>
              <a:ext uri="{FF2B5EF4-FFF2-40B4-BE49-F238E27FC236}">
                <a16:creationId xmlns:a16="http://schemas.microsoft.com/office/drawing/2014/main" id="{B99AA31D-9344-44E3-8F87-47358ABFAE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438"/>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714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B3C2-530A-4B97-A903-B4EB32727D14}"/>
              </a:ext>
            </a:extLst>
          </p:cNvPr>
          <p:cNvSpPr>
            <a:spLocks noGrp="1"/>
          </p:cNvSpPr>
          <p:nvPr>
            <p:ph type="title"/>
          </p:nvPr>
        </p:nvSpPr>
        <p:spPr>
          <a:xfrm>
            <a:off x="4965430" y="629268"/>
            <a:ext cx="6586491" cy="1286160"/>
          </a:xfrm>
        </p:spPr>
        <p:txBody>
          <a:bodyPr anchor="b">
            <a:normAutofit/>
          </a:bodyPr>
          <a:lstStyle/>
          <a:p>
            <a:r>
              <a:rPr lang="tr-TR" sz="4100" dirty="0"/>
              <a:t>George Eliot, Mary </a:t>
            </a:r>
            <a:r>
              <a:rPr lang="tr-TR" sz="4100" dirty="0" err="1"/>
              <a:t>Ann</a:t>
            </a:r>
            <a:r>
              <a:rPr lang="tr-TR" sz="4100" dirty="0"/>
              <a:t> </a:t>
            </a:r>
            <a:r>
              <a:rPr lang="tr-TR" sz="4100" dirty="0" err="1"/>
              <a:t>Evans</a:t>
            </a:r>
            <a:endParaRPr lang="en-GB" sz="4100" dirty="0"/>
          </a:p>
        </p:txBody>
      </p:sp>
      <p:sp>
        <p:nvSpPr>
          <p:cNvPr id="3078" name="Content Placeholder 3077">
            <a:extLst>
              <a:ext uri="{FF2B5EF4-FFF2-40B4-BE49-F238E27FC236}">
                <a16:creationId xmlns:a16="http://schemas.microsoft.com/office/drawing/2014/main" id="{DD112C8B-7947-82A9-F38C-E99F5460C03E}"/>
              </a:ext>
            </a:extLst>
          </p:cNvPr>
          <p:cNvSpPr>
            <a:spLocks noGrp="1"/>
          </p:cNvSpPr>
          <p:nvPr>
            <p:ph idx="1"/>
          </p:nvPr>
        </p:nvSpPr>
        <p:spPr>
          <a:xfrm>
            <a:off x="4965431" y="2438400"/>
            <a:ext cx="6586489" cy="3785419"/>
          </a:xfrm>
        </p:spPr>
        <p:txBody>
          <a:bodyPr>
            <a:normAutofit fontScale="92500" lnSpcReduction="10000"/>
          </a:bodyPr>
          <a:lstStyle/>
          <a:p>
            <a:r>
              <a:rPr lang="en-US" sz="2000" dirty="0"/>
              <a:t> Mary Anne Evans was one of the best writers in the Victorian era because of her simplistic writing style and how she was the first to write fictional stories depicting issues and problems of society instead of the everyday fairytale. She created a style in its own called realism which changed literature forever.</a:t>
            </a:r>
            <a:endParaRPr lang="tr-TR" sz="2000" dirty="0"/>
          </a:p>
          <a:p>
            <a:r>
              <a:rPr lang="en-US" sz="2000" dirty="0"/>
              <a:t>Adam Bede, 1859</a:t>
            </a:r>
          </a:p>
          <a:p>
            <a:r>
              <a:rPr lang="en-US" sz="2000" dirty="0"/>
              <a:t>The Mill on the Floss, 1860</a:t>
            </a:r>
          </a:p>
          <a:p>
            <a:r>
              <a:rPr lang="en-US" sz="2000" dirty="0"/>
              <a:t>Silas </a:t>
            </a:r>
            <a:r>
              <a:rPr lang="en-US" sz="2000" dirty="0" err="1"/>
              <a:t>Marner</a:t>
            </a:r>
            <a:r>
              <a:rPr lang="en-US" sz="2000" dirty="0"/>
              <a:t>, 1861</a:t>
            </a:r>
          </a:p>
          <a:p>
            <a:r>
              <a:rPr lang="en-US" sz="2000" dirty="0" err="1"/>
              <a:t>Romola</a:t>
            </a:r>
            <a:r>
              <a:rPr lang="en-US" sz="2000" dirty="0"/>
              <a:t>, 1863</a:t>
            </a:r>
          </a:p>
          <a:p>
            <a:r>
              <a:rPr lang="en-US" sz="2000" dirty="0"/>
              <a:t>Felix Holt, the Radical, 1866</a:t>
            </a:r>
          </a:p>
          <a:p>
            <a:r>
              <a:rPr lang="en-US" sz="2000" dirty="0"/>
              <a:t>Middlemarch, 1871–72</a:t>
            </a:r>
          </a:p>
          <a:p>
            <a:r>
              <a:rPr lang="en-US" sz="2000" dirty="0"/>
              <a:t>Daniel Deronda, 1876</a:t>
            </a:r>
          </a:p>
        </p:txBody>
      </p:sp>
      <p:pic>
        <p:nvPicPr>
          <p:cNvPr id="3074" name="Picture 2" descr="Eliot (Mary Ann Evans) in 1850">
            <a:extLst>
              <a:ext uri="{FF2B5EF4-FFF2-40B4-BE49-F238E27FC236}">
                <a16:creationId xmlns:a16="http://schemas.microsoft.com/office/drawing/2014/main" id="{F69EB81A-995B-4A56-800A-C0B443FE66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790" r="418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B351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2578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A22FBB-7D13-4B0C-A51C-FABB12A81D84}"/>
              </a:ext>
            </a:extLst>
          </p:cNvPr>
          <p:cNvSpPr>
            <a:spLocks noGrp="1"/>
          </p:cNvSpPr>
          <p:nvPr>
            <p:ph type="title"/>
          </p:nvPr>
        </p:nvSpPr>
        <p:spPr>
          <a:xfrm>
            <a:off x="5297762" y="329184"/>
            <a:ext cx="6251110" cy="1378251"/>
          </a:xfrm>
        </p:spPr>
        <p:txBody>
          <a:bodyPr anchor="b">
            <a:normAutofit fontScale="90000"/>
          </a:bodyPr>
          <a:lstStyle/>
          <a:p>
            <a:r>
              <a:rPr lang="en-US" sz="5400" dirty="0"/>
              <a:t>Alfred Tennyson, </a:t>
            </a:r>
            <a:r>
              <a:rPr lang="tr-TR" sz="5400" dirty="0" err="1"/>
              <a:t>Lord</a:t>
            </a:r>
            <a:r>
              <a:rPr lang="tr-TR" sz="5400" dirty="0"/>
              <a:t> </a:t>
            </a:r>
            <a:r>
              <a:rPr lang="en-US" sz="5400" dirty="0"/>
              <a:t>Tennyson </a:t>
            </a:r>
            <a:endParaRPr lang="en-GB" sz="5400" dirty="0"/>
          </a:p>
        </p:txBody>
      </p:sp>
      <p:pic>
        <p:nvPicPr>
          <p:cNvPr id="4098" name="Picture 2" descr="A person with a beard&#10;&#10;Description automatically generated with medium confidence">
            <a:extLst>
              <a:ext uri="{FF2B5EF4-FFF2-40B4-BE49-F238E27FC236}">
                <a16:creationId xmlns:a16="http://schemas.microsoft.com/office/drawing/2014/main" id="{C4A6F1AC-65D8-44A4-9346-5B47A42B06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51" r="1108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2" name="Content Placeholder 4101">
            <a:extLst>
              <a:ext uri="{FF2B5EF4-FFF2-40B4-BE49-F238E27FC236}">
                <a16:creationId xmlns:a16="http://schemas.microsoft.com/office/drawing/2014/main" id="{5356D323-9D93-6ACA-99BF-5280A4906EF2}"/>
              </a:ext>
            </a:extLst>
          </p:cNvPr>
          <p:cNvSpPr>
            <a:spLocks noGrp="1"/>
          </p:cNvSpPr>
          <p:nvPr>
            <p:ph idx="1"/>
          </p:nvPr>
        </p:nvSpPr>
        <p:spPr>
          <a:xfrm>
            <a:off x="5297762" y="2517169"/>
            <a:ext cx="6251110" cy="4322543"/>
          </a:xfrm>
        </p:spPr>
        <p:txBody>
          <a:bodyPr>
            <a:normAutofit fontScale="92500" lnSpcReduction="10000"/>
          </a:bodyPr>
          <a:lstStyle/>
          <a:p>
            <a:r>
              <a:rPr lang="en-US" sz="2200" dirty="0"/>
              <a:t>Recognized as greatest poet of Victorian England for more than fifty years • Intensely private and introspective </a:t>
            </a:r>
            <a:endParaRPr lang="tr-TR" sz="2200" dirty="0"/>
          </a:p>
          <a:p>
            <a:pPr marL="0" indent="0">
              <a:buNone/>
            </a:pPr>
            <a:r>
              <a:rPr lang="en-US" sz="2200" dirty="0"/>
              <a:t>• Personal and subjective moods and states of mind in poetry </a:t>
            </a:r>
            <a:endParaRPr lang="tr-TR" sz="2200" dirty="0"/>
          </a:p>
          <a:p>
            <a:pPr marL="0" indent="0">
              <a:buNone/>
            </a:pPr>
            <a:r>
              <a:rPr lang="en-US" sz="2200" dirty="0"/>
              <a:t>• Known for division between public and private selves • Educated his children at home; disturbed and terrified them with his emotional instability</a:t>
            </a:r>
            <a:endParaRPr lang="tr-TR" sz="2200" dirty="0"/>
          </a:p>
          <a:p>
            <a:pPr marL="0" indent="0">
              <a:buNone/>
            </a:pPr>
            <a:r>
              <a:rPr lang="en-US" sz="2200" dirty="0"/>
              <a:t> • Father was an educated but depressed Reverend </a:t>
            </a:r>
            <a:endParaRPr lang="tr-TR" sz="2200" dirty="0"/>
          </a:p>
          <a:p>
            <a:pPr marL="0" indent="0">
              <a:buNone/>
            </a:pPr>
            <a:r>
              <a:rPr lang="en-US" sz="2200" dirty="0"/>
              <a:t>• Grew up sensitive, well-read, but melancholy</a:t>
            </a:r>
            <a:endParaRPr lang="tr-TR" sz="2200" dirty="0"/>
          </a:p>
          <a:p>
            <a:pPr marL="0" indent="0">
              <a:buNone/>
            </a:pPr>
            <a:r>
              <a:rPr lang="en-US" sz="2200" dirty="0"/>
              <a:t> • Loved brothers and sisters, but spent much time alone</a:t>
            </a:r>
            <a:endParaRPr lang="tr-TR" sz="2200" dirty="0"/>
          </a:p>
          <a:p>
            <a:pPr marL="0" indent="0">
              <a:buNone/>
            </a:pPr>
            <a:r>
              <a:rPr lang="en-US" sz="2200" dirty="0"/>
              <a:t> • Began writing and publishing poetry anonymously before he was ten</a:t>
            </a:r>
          </a:p>
        </p:txBody>
      </p:sp>
    </p:spTree>
    <p:extLst>
      <p:ext uri="{BB962C8B-B14F-4D97-AF65-F5344CB8AC3E}">
        <p14:creationId xmlns:p14="http://schemas.microsoft.com/office/powerpoint/2010/main" val="34923008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1BE5BCB9A667AB4982195FA2A1B0590A" ma:contentTypeVersion="6" ma:contentTypeDescription="Yeni belge oluşturun." ma:contentTypeScope="" ma:versionID="ba8c7dfa9fc3e93a8003628e7f4be0e1">
  <xsd:schema xmlns:xsd="http://www.w3.org/2001/XMLSchema" xmlns:xs="http://www.w3.org/2001/XMLSchema" xmlns:p="http://schemas.microsoft.com/office/2006/metadata/properties" xmlns:ns2="ec80f4f7-fca6-46a4-ae26-5751d79950bf" xmlns:ns3="da241ff9-0ddc-4bc4-bbde-ba30a0506f6e" targetNamespace="http://schemas.microsoft.com/office/2006/metadata/properties" ma:root="true" ma:fieldsID="ab303596cbbc48919970e34d29ecf340" ns2:_="" ns3:_="">
    <xsd:import namespace="ec80f4f7-fca6-46a4-ae26-5751d79950bf"/>
    <xsd:import namespace="da241ff9-0ddc-4bc4-bbde-ba30a0506f6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80f4f7-fca6-46a4-ae26-5751d79950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a241ff9-0ddc-4bc4-bbde-ba30a0506f6e"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8B723E-503B-4C96-A6B7-54B702F8D781}"/>
</file>

<file path=customXml/itemProps2.xml><?xml version="1.0" encoding="utf-8"?>
<ds:datastoreItem xmlns:ds="http://schemas.openxmlformats.org/officeDocument/2006/customXml" ds:itemID="{41BDF539-B403-4AA1-8FFF-B2A0A10E0AED}"/>
</file>

<file path=docProps/app.xml><?xml version="1.0" encoding="utf-8"?>
<Properties xmlns="http://schemas.openxmlformats.org/officeDocument/2006/extended-properties" xmlns:vt="http://schemas.openxmlformats.org/officeDocument/2006/docPropsVTypes">
  <TotalTime>79</TotalTime>
  <Words>618</Words>
  <Application>Microsoft Office PowerPoint</Application>
  <PresentationFormat>Widescreen</PresentationFormat>
  <Paragraphs>77</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WEEK 12</vt:lpstr>
      <vt:lpstr>CHARLES DICKENS</vt:lpstr>
      <vt:lpstr>Popular works</vt:lpstr>
      <vt:lpstr>Dickens’s fiction and common themes in his works </vt:lpstr>
      <vt:lpstr>Dickens’s art of writing</vt:lpstr>
      <vt:lpstr>Currer, Ellis, and Acton Bell: Charlotte Brontë      Emily Brontë          Anne Brontë        </vt:lpstr>
      <vt:lpstr>Thomas Carlyle</vt:lpstr>
      <vt:lpstr>John Ruskin</vt:lpstr>
      <vt:lpstr>George Eliot, Mary Ann Evans</vt:lpstr>
      <vt:lpstr>Alfred Tennyson, Lord Tennyson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Homeworks</dc:title>
  <dc:creator>Mustafa</dc:creator>
  <cp:lastModifiedBy>Mustafa</cp:lastModifiedBy>
  <cp:revision>12</cp:revision>
  <dcterms:created xsi:type="dcterms:W3CDTF">2022-04-24T12:39:53Z</dcterms:created>
  <dcterms:modified xsi:type="dcterms:W3CDTF">2023-05-15T08:16:23Z</dcterms:modified>
</cp:coreProperties>
</file>